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86B008-761E-E478-81AD-38EF162C7DF6}" name="Chester Howarth" initials="CH" userId="S::Chester.Howarth@cqc.org.uk::648a82ac-ada1-472a-b64c-706a36c75676" providerId="AD"/>
  <p188:author id="{23C4AF64-18B8-F4D4-0A7D-D0FF2E138424}" name="Symone Allijohn" initials="SA" userId="S::Symone.Allijohn@surveycoordination.com::b1edc1ad-1782-45a7-b90e-7ff6cd0275b0" providerId="AD"/>
  <p188:author id="{8A44CAE5-AFAC-B2C6-45F5-DE2AC52CE724}" name="Samantha Guymer" initials="SG" userId="S::samantha.guymer@surveycoordination.com::a72ea3af-22a1-4fd9-b055-c7f2801cb0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78B4"/>
    <a:srgbClr val="005EB8"/>
    <a:srgbClr val="08B48B"/>
    <a:srgbClr val="7D97CB"/>
    <a:srgbClr val="476BB3"/>
    <a:srgbClr val="004F9E"/>
    <a:srgbClr val="07A17C"/>
    <a:srgbClr val="08C497"/>
    <a:srgbClr val="00CC99"/>
    <a:srgbClr val="81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80250-580C-4293-887A-FFAE1105E234}" v="2" dt="2025-09-08T15:21:48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1936" y="2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ter Howarth" userId="648a82ac-ada1-472a-b64c-706a36c75676" providerId="ADAL" clId="{36680250-580C-4293-887A-FFAE1105E234}"/>
    <pc:docChg chg="undo custSel modSld">
      <pc:chgData name="Chester Howarth" userId="648a82ac-ada1-472a-b64c-706a36c75676" providerId="ADAL" clId="{36680250-580C-4293-887A-FFAE1105E234}" dt="2025-09-08T15:21:47.534" v="2" actId="20578"/>
      <pc:docMkLst>
        <pc:docMk/>
      </pc:docMkLst>
      <pc:sldChg chg="modSp mod">
        <pc:chgData name="Chester Howarth" userId="648a82ac-ada1-472a-b64c-706a36c75676" providerId="ADAL" clId="{36680250-580C-4293-887A-FFAE1105E234}" dt="2025-09-08T15:21:47.534" v="2" actId="20578"/>
        <pc:sldMkLst>
          <pc:docMk/>
          <pc:sldMk cId="1616917314" sldId="259"/>
        </pc:sldMkLst>
        <pc:spChg chg="mod">
          <ac:chgData name="Chester Howarth" userId="648a82ac-ada1-472a-b64c-706a36c75676" providerId="ADAL" clId="{36680250-580C-4293-887A-FFAE1105E234}" dt="2025-09-08T15:21:47.534" v="2" actId="20578"/>
          <ac:spMkLst>
            <pc:docMk/>
            <pc:sldMk cId="1616917314" sldId="259"/>
            <ac:spMk id="20" creationId="{6BBC8F2D-8B1E-4627-9FCE-ED1F74AB4AD4}"/>
          </ac:spMkLst>
        </pc:spChg>
        <pc:picChg chg="mod">
          <ac:chgData name="Chester Howarth" userId="648a82ac-ada1-472a-b64c-706a36c75676" providerId="ADAL" clId="{36680250-580C-4293-887A-FFAE1105E234}" dt="2025-09-08T15:15:04.520" v="1" actId="1076"/>
          <ac:picMkLst>
            <pc:docMk/>
            <pc:sldMk cId="1616917314" sldId="259"/>
            <ac:picMk id="14" creationId="{9E843288-4E53-4803-BBF9-D23A616627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:a16="http://schemas.microsoft.com/office/drawing/2014/main" id="{4FCC0C64-F31E-4EF7-81CA-9F36C8E05D24}"/>
              </a:ext>
            </a:extLst>
          </p:cNvPr>
          <p:cNvSpPr txBox="1"/>
          <p:nvPr/>
        </p:nvSpPr>
        <p:spPr>
          <a:xfrm>
            <a:off x="183870" y="998105"/>
            <a:ext cx="6478263" cy="19875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5500" b="1" spc="-60" dirty="0">
                <a:solidFill>
                  <a:srgbClr val="004F9E"/>
                </a:solidFill>
                <a:latin typeface="Helvetica" panose="020B0604020202020204" pitchFamily="34" charset="0"/>
                <a:cs typeface="Segoe UI" panose="020B0502040204020203" pitchFamily="34" charset="0"/>
              </a:rPr>
              <a:t>How was your experience of this hospital?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A504A685-3EC5-4DF1-8A70-AB9DDDF8F109}"/>
              </a:ext>
            </a:extLst>
          </p:cNvPr>
          <p:cNvSpPr txBox="1"/>
          <p:nvPr/>
        </p:nvSpPr>
        <p:spPr>
          <a:xfrm>
            <a:off x="183870" y="3433222"/>
            <a:ext cx="5206951" cy="83121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NHS Adult Inpatient Survey 2025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D5CC4655-3EC7-439C-BC56-47F7B5340CA6}"/>
              </a:ext>
            </a:extLst>
          </p:cNvPr>
          <p:cNvSpPr txBox="1"/>
          <p:nvPr/>
        </p:nvSpPr>
        <p:spPr>
          <a:xfrm>
            <a:off x="190127" y="3965221"/>
            <a:ext cx="6227098" cy="155752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The hospital is conducting a survey to find out what patients thought about their care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during their overnight stay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This is part of a national programme to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improve patients’ experiences while in hospital.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Taking part in the survey is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voluntary</a:t>
            </a:r>
            <a:r>
              <a:rPr lang="en-GB" sz="1700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and all answers are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confidential</a:t>
            </a:r>
            <a:r>
              <a:rPr lang="en-GB" sz="1700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0BEA8F-58A8-41D0-B3D1-CDA2F44BC927}"/>
              </a:ext>
            </a:extLst>
          </p:cNvPr>
          <p:cNvSpPr/>
          <p:nvPr/>
        </p:nvSpPr>
        <p:spPr>
          <a:xfrm>
            <a:off x="0" y="7162681"/>
            <a:ext cx="6858000" cy="27433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B6670A-168E-461C-AFBC-AB5EE50503EE}"/>
              </a:ext>
            </a:extLst>
          </p:cNvPr>
          <p:cNvSpPr/>
          <p:nvPr/>
        </p:nvSpPr>
        <p:spPr>
          <a:xfrm>
            <a:off x="146070" y="6310282"/>
            <a:ext cx="631521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prstClr val="black">
                  <a:lumMod val="85000"/>
                  <a:lumOff val="15000"/>
                </a:prst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E843288-4E53-4803-BBF9-D23A616627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34" b="20698"/>
          <a:stretch/>
        </p:blipFill>
        <p:spPr>
          <a:xfrm>
            <a:off x="2693773" y="5781047"/>
            <a:ext cx="4164227" cy="4124953"/>
          </a:xfrm>
          <a:prstGeom prst="rect">
            <a:avLst/>
          </a:prstGeom>
          <a:effectLst>
            <a:outerShdw blurRad="50800" dist="38100" dir="8100000" sx="103000" sy="103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027" name="Picture 3" descr="NHS 10mm - RGB Blue">
            <a:extLst>
              <a:ext uri="{FF2B5EF4-FFF2-40B4-BE49-F238E27FC236}">
                <a16:creationId xmlns:a16="http://schemas.microsoft.com/office/drawing/2014/main" id="{665DA038-DDB9-405A-B675-DEE85F436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477" y="286515"/>
            <a:ext cx="123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2">
            <a:extLst>
              <a:ext uri="{FF2B5EF4-FFF2-40B4-BE49-F238E27FC236}">
                <a16:creationId xmlns:a16="http://schemas.microsoft.com/office/drawing/2014/main" id="{6BBC8F2D-8B1E-4627-9FCE-ED1F74AB4AD4}"/>
              </a:ext>
            </a:extLst>
          </p:cNvPr>
          <p:cNvSpPr txBox="1"/>
          <p:nvPr/>
        </p:nvSpPr>
        <p:spPr>
          <a:xfrm>
            <a:off x="146070" y="7326132"/>
            <a:ext cx="3177898" cy="248754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If you </a:t>
            </a:r>
            <a:r>
              <a:rPr lang="en-US" sz="1500" b="1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do not</a:t>
            </a: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 want to take part, or have any questions about the survey, please contact:</a:t>
            </a:r>
          </a:p>
          <a:p>
            <a:pPr>
              <a:spcAft>
                <a:spcPts val="0"/>
              </a:spcAft>
            </a:pPr>
            <a:endParaRPr lang="en-US" sz="15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Trust phone number </a:t>
            </a:r>
            <a:r>
              <a:rPr lang="en-US" sz="1500" dirty="0">
                <a:solidFill>
                  <a:schemeClr val="bg1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required)</a:t>
            </a:r>
            <a:endParaRPr lang="en-GB" sz="15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Trust email address (if available)</a:t>
            </a:r>
            <a:endParaRPr lang="en-GB" sz="15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Trust address </a:t>
            </a:r>
            <a:r>
              <a:rPr lang="en-US" sz="1500" dirty="0">
                <a:solidFill>
                  <a:schemeClr val="bg1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en-US" sz="15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if available</a:t>
            </a:r>
            <a:r>
              <a:rPr lang="en-US" sz="1500" dirty="0">
                <a:solidFill>
                  <a:schemeClr val="bg1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)</a:t>
            </a:r>
            <a:endParaRPr lang="en-GB" sz="15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24AC7AE2-6411-4BA5-86F0-3603FFC7A110}"/>
              </a:ext>
            </a:extLst>
          </p:cNvPr>
          <p:cNvSpPr txBox="1"/>
          <p:nvPr/>
        </p:nvSpPr>
        <p:spPr>
          <a:xfrm>
            <a:off x="183870" y="5628520"/>
            <a:ext cx="5814594" cy="76343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144145">
              <a:defRPr/>
            </a:pPr>
            <a:r>
              <a:rPr lang="en-US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you are invited to take part, your name, phone number and postal address will be shared with researchers, who will send you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letter and text message reminders. You can complete this survey online or on paper.</a:t>
            </a:r>
          </a:p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solidFill>
                <a:schemeClr val="accent1"/>
              </a:solidFill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CEFF49F-0122-4EB4-915F-7B99EE9BC76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7" y="234865"/>
            <a:ext cx="2182495" cy="692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3CFCBE-29D0-25C3-DC67-C7D0FB848759}"/>
              </a:ext>
            </a:extLst>
          </p:cNvPr>
          <p:cNvSpPr txBox="1"/>
          <p:nvPr/>
        </p:nvSpPr>
        <p:spPr>
          <a:xfrm>
            <a:off x="146070" y="9363346"/>
            <a:ext cx="338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The NHS Adult Inpatient Survey has Section 251 (NHS Act 2006) approval to process 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161691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2 xmlns="c497441b-d3fe-4788-8629-aff52d38f515" xsi:nil="true"/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1A7F1D-8C4F-49DE-80E1-C55776303EEC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c497441b-d3fe-4788-8629-aff52d38f515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d162527-c308-4a98-98b8-9e726c57dd8b"/>
  </ds:schemaRefs>
</ds:datastoreItem>
</file>

<file path=customXml/itemProps2.xml><?xml version="1.0" encoding="utf-8"?>
<ds:datastoreItem xmlns:ds="http://schemas.openxmlformats.org/officeDocument/2006/customXml" ds:itemID="{49ED742F-2A4F-41CC-8A7B-178EEBAF86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09F5B4-2AEF-4D7F-91BF-AE939C48DC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</TotalTime>
  <Words>168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Symone Allijohn</cp:lastModifiedBy>
  <cp:revision>46</cp:revision>
  <cp:lastPrinted>2019-05-02T10:26:35Z</cp:lastPrinted>
  <dcterms:created xsi:type="dcterms:W3CDTF">2019-05-01T13:43:55Z</dcterms:created>
  <dcterms:modified xsi:type="dcterms:W3CDTF">2025-09-10T08:53:59Z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  <property fmtid="{D5CDD505-2E9C-101B-9397-08002B2CF9AE}" pid="3" name="MediaServiceImageTags">
    <vt:lpwstr/>
  </property>
</Properties>
</file>